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78" r:id="rId3"/>
    <p:sldId id="259" r:id="rId4"/>
    <p:sldId id="258" r:id="rId5"/>
    <p:sldId id="260" r:id="rId6"/>
    <p:sldId id="264" r:id="rId7"/>
    <p:sldId id="261" r:id="rId8"/>
    <p:sldId id="262" r:id="rId9"/>
    <p:sldId id="265" r:id="rId10"/>
    <p:sldId id="266" r:id="rId11"/>
    <p:sldId id="275" r:id="rId12"/>
    <p:sldId id="267" r:id="rId13"/>
    <p:sldId id="263" r:id="rId14"/>
    <p:sldId id="280" r:id="rId15"/>
    <p:sldId id="276" r:id="rId16"/>
    <p:sldId id="268" r:id="rId17"/>
    <p:sldId id="269" r:id="rId18"/>
    <p:sldId id="271" r:id="rId19"/>
    <p:sldId id="270" r:id="rId20"/>
    <p:sldId id="272" r:id="rId21"/>
    <p:sldId id="274" r:id="rId22"/>
    <p:sldId id="279" r:id="rId23"/>
  </p:sldIdLst>
  <p:sldSz cx="12192000" cy="6858000"/>
  <p:notesSz cx="6858000" cy="9144000"/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A5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340DAC-F6EB-46A1-B0CF-0E67CF801E03}" v="101" dt="2024-04-16T15:57:55.1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38" autoAdjust="0"/>
    <p:restoredTop sz="94660"/>
  </p:normalViewPr>
  <p:slideViewPr>
    <p:cSldViewPr snapToGrid="0">
      <p:cViewPr varScale="1">
        <p:scale>
          <a:sx n="69" d="100"/>
          <a:sy n="69" d="100"/>
        </p:scale>
        <p:origin x="70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ida Jonsson (Korpen Östergötland)" userId="8c933413-e7d2-447b-8722-c7b253cdc955" providerId="ADAL" clId="{9B340DAC-F6EB-46A1-B0CF-0E67CF801E03}"/>
    <pc:docChg chg="undo custSel modSld">
      <pc:chgData name="Frida Jonsson (Korpen Östergötland)" userId="8c933413-e7d2-447b-8722-c7b253cdc955" providerId="ADAL" clId="{9B340DAC-F6EB-46A1-B0CF-0E67CF801E03}" dt="2024-04-16T15:57:55.167" v="217"/>
      <pc:docMkLst>
        <pc:docMk/>
      </pc:docMkLst>
      <pc:sldChg chg="modTransition">
        <pc:chgData name="Frida Jonsson (Korpen Östergötland)" userId="8c933413-e7d2-447b-8722-c7b253cdc955" providerId="ADAL" clId="{9B340DAC-F6EB-46A1-B0CF-0E67CF801E03}" dt="2024-04-16T12:25:14.910" v="208"/>
        <pc:sldMkLst>
          <pc:docMk/>
          <pc:sldMk cId="2728600022" sldId="257"/>
        </pc:sldMkLst>
      </pc:sldChg>
      <pc:sldChg chg="modTransition">
        <pc:chgData name="Frida Jonsson (Korpen Östergötland)" userId="8c933413-e7d2-447b-8722-c7b253cdc955" providerId="ADAL" clId="{9B340DAC-F6EB-46A1-B0CF-0E67CF801E03}" dt="2024-04-16T12:25:14.910" v="208"/>
        <pc:sldMkLst>
          <pc:docMk/>
          <pc:sldMk cId="996256820" sldId="258"/>
        </pc:sldMkLst>
      </pc:sldChg>
      <pc:sldChg chg="modSp mod modTransition modAnim">
        <pc:chgData name="Frida Jonsson (Korpen Östergötland)" userId="8c933413-e7d2-447b-8722-c7b253cdc955" providerId="ADAL" clId="{9B340DAC-F6EB-46A1-B0CF-0E67CF801E03}" dt="2024-04-16T15:56:51.526" v="210"/>
        <pc:sldMkLst>
          <pc:docMk/>
          <pc:sldMk cId="26631230" sldId="259"/>
        </pc:sldMkLst>
        <pc:spChg chg="mod">
          <ac:chgData name="Frida Jonsson (Korpen Östergötland)" userId="8c933413-e7d2-447b-8722-c7b253cdc955" providerId="ADAL" clId="{9B340DAC-F6EB-46A1-B0CF-0E67CF801E03}" dt="2024-04-16T12:12:01.636" v="89" actId="20577"/>
          <ac:spMkLst>
            <pc:docMk/>
            <pc:sldMk cId="26631230" sldId="259"/>
            <ac:spMk id="8" creationId="{76982957-676E-407D-91F1-490FBE349CBA}"/>
          </ac:spMkLst>
        </pc:spChg>
      </pc:sldChg>
      <pc:sldChg chg="modSp mod modTransition modAnim">
        <pc:chgData name="Frida Jonsson (Korpen Östergötland)" userId="8c933413-e7d2-447b-8722-c7b253cdc955" providerId="ADAL" clId="{9B340DAC-F6EB-46A1-B0CF-0E67CF801E03}" dt="2024-04-16T15:57:01.625" v="211"/>
        <pc:sldMkLst>
          <pc:docMk/>
          <pc:sldMk cId="34519272" sldId="260"/>
        </pc:sldMkLst>
        <pc:spChg chg="mod">
          <ac:chgData name="Frida Jonsson (Korpen Östergötland)" userId="8c933413-e7d2-447b-8722-c7b253cdc955" providerId="ADAL" clId="{9B340DAC-F6EB-46A1-B0CF-0E67CF801E03}" dt="2024-04-16T12:12:43.424" v="90" actId="113"/>
          <ac:spMkLst>
            <pc:docMk/>
            <pc:sldMk cId="34519272" sldId="260"/>
            <ac:spMk id="7" creationId="{EBF6737D-0D80-40A5-AF67-A4BFF77562D5}"/>
          </ac:spMkLst>
        </pc:spChg>
      </pc:sldChg>
      <pc:sldChg chg="modSp mod modTransition modAnim">
        <pc:chgData name="Frida Jonsson (Korpen Östergötland)" userId="8c933413-e7d2-447b-8722-c7b253cdc955" providerId="ADAL" clId="{9B340DAC-F6EB-46A1-B0CF-0E67CF801E03}" dt="2024-04-16T15:57:12.375" v="212"/>
        <pc:sldMkLst>
          <pc:docMk/>
          <pc:sldMk cId="562968089" sldId="261"/>
        </pc:sldMkLst>
        <pc:spChg chg="mod">
          <ac:chgData name="Frida Jonsson (Korpen Östergötland)" userId="8c933413-e7d2-447b-8722-c7b253cdc955" providerId="ADAL" clId="{9B340DAC-F6EB-46A1-B0CF-0E67CF801E03}" dt="2024-04-16T12:14:20.436" v="112" actId="2710"/>
          <ac:spMkLst>
            <pc:docMk/>
            <pc:sldMk cId="562968089" sldId="261"/>
            <ac:spMk id="7" creationId="{EA2CD396-7057-489D-9B44-5F1578D5055A}"/>
          </ac:spMkLst>
        </pc:spChg>
      </pc:sldChg>
      <pc:sldChg chg="modTransition modAnim">
        <pc:chgData name="Frida Jonsson (Korpen Östergötland)" userId="8c933413-e7d2-447b-8722-c7b253cdc955" providerId="ADAL" clId="{9B340DAC-F6EB-46A1-B0CF-0E67CF801E03}" dt="2024-04-16T15:57:31.365" v="214"/>
        <pc:sldMkLst>
          <pc:docMk/>
          <pc:sldMk cId="957209749" sldId="262"/>
        </pc:sldMkLst>
      </pc:sldChg>
      <pc:sldChg chg="modTransition">
        <pc:chgData name="Frida Jonsson (Korpen Östergötland)" userId="8c933413-e7d2-447b-8722-c7b253cdc955" providerId="ADAL" clId="{9B340DAC-F6EB-46A1-B0CF-0E67CF801E03}" dt="2024-04-16T12:25:14.910" v="208"/>
        <pc:sldMkLst>
          <pc:docMk/>
          <pc:sldMk cId="2248408564" sldId="263"/>
        </pc:sldMkLst>
      </pc:sldChg>
      <pc:sldChg chg="modTransition">
        <pc:chgData name="Frida Jonsson (Korpen Östergötland)" userId="8c933413-e7d2-447b-8722-c7b253cdc955" providerId="ADAL" clId="{9B340DAC-F6EB-46A1-B0CF-0E67CF801E03}" dt="2024-04-16T12:25:14.910" v="208"/>
        <pc:sldMkLst>
          <pc:docMk/>
          <pc:sldMk cId="3066659646" sldId="264"/>
        </pc:sldMkLst>
      </pc:sldChg>
      <pc:sldChg chg="modSp mod modTransition modAnim">
        <pc:chgData name="Frida Jonsson (Korpen Östergötland)" userId="8c933413-e7d2-447b-8722-c7b253cdc955" providerId="ADAL" clId="{9B340DAC-F6EB-46A1-B0CF-0E67CF801E03}" dt="2024-04-16T15:57:38.205" v="215"/>
        <pc:sldMkLst>
          <pc:docMk/>
          <pc:sldMk cId="363398775" sldId="265"/>
        </pc:sldMkLst>
        <pc:spChg chg="mod">
          <ac:chgData name="Frida Jonsson (Korpen Östergötland)" userId="8c933413-e7d2-447b-8722-c7b253cdc955" providerId="ADAL" clId="{9B340DAC-F6EB-46A1-B0CF-0E67CF801E03}" dt="2024-04-16T12:17:35.979" v="151" actId="5793"/>
          <ac:spMkLst>
            <pc:docMk/>
            <pc:sldMk cId="363398775" sldId="265"/>
            <ac:spMk id="7" creationId="{7EA4EEAD-A708-4389-A043-714664D1E157}"/>
          </ac:spMkLst>
        </pc:spChg>
      </pc:sldChg>
      <pc:sldChg chg="modTransition modAnim">
        <pc:chgData name="Frida Jonsson (Korpen Östergötland)" userId="8c933413-e7d2-447b-8722-c7b253cdc955" providerId="ADAL" clId="{9B340DAC-F6EB-46A1-B0CF-0E67CF801E03}" dt="2024-04-16T15:57:47.395" v="216"/>
        <pc:sldMkLst>
          <pc:docMk/>
          <pc:sldMk cId="651964468" sldId="266"/>
        </pc:sldMkLst>
      </pc:sldChg>
      <pc:sldChg chg="modSp mod modTransition">
        <pc:chgData name="Frida Jonsson (Korpen Östergötland)" userId="8c933413-e7d2-447b-8722-c7b253cdc955" providerId="ADAL" clId="{9B340DAC-F6EB-46A1-B0CF-0E67CF801E03}" dt="2024-04-16T12:25:14.910" v="208"/>
        <pc:sldMkLst>
          <pc:docMk/>
          <pc:sldMk cId="1689168530" sldId="267"/>
        </pc:sldMkLst>
        <pc:spChg chg="mod">
          <ac:chgData name="Frida Jonsson (Korpen Östergötland)" userId="8c933413-e7d2-447b-8722-c7b253cdc955" providerId="ADAL" clId="{9B340DAC-F6EB-46A1-B0CF-0E67CF801E03}" dt="2024-04-16T12:18:52.203" v="164" actId="113"/>
          <ac:spMkLst>
            <pc:docMk/>
            <pc:sldMk cId="1689168530" sldId="267"/>
            <ac:spMk id="7" creationId="{4761C3C7-FC3C-4B17-9551-9D428A011467}"/>
          </ac:spMkLst>
        </pc:spChg>
      </pc:sldChg>
      <pc:sldChg chg="modTransition">
        <pc:chgData name="Frida Jonsson (Korpen Östergötland)" userId="8c933413-e7d2-447b-8722-c7b253cdc955" providerId="ADAL" clId="{9B340DAC-F6EB-46A1-B0CF-0E67CF801E03}" dt="2024-04-16T12:25:14.910" v="208"/>
        <pc:sldMkLst>
          <pc:docMk/>
          <pc:sldMk cId="410301731" sldId="268"/>
        </pc:sldMkLst>
      </pc:sldChg>
      <pc:sldChg chg="modTransition">
        <pc:chgData name="Frida Jonsson (Korpen Östergötland)" userId="8c933413-e7d2-447b-8722-c7b253cdc955" providerId="ADAL" clId="{9B340DAC-F6EB-46A1-B0CF-0E67CF801E03}" dt="2024-04-16T12:25:14.910" v="208"/>
        <pc:sldMkLst>
          <pc:docMk/>
          <pc:sldMk cId="3684565738" sldId="269"/>
        </pc:sldMkLst>
      </pc:sldChg>
      <pc:sldChg chg="modTransition">
        <pc:chgData name="Frida Jonsson (Korpen Östergötland)" userId="8c933413-e7d2-447b-8722-c7b253cdc955" providerId="ADAL" clId="{9B340DAC-F6EB-46A1-B0CF-0E67CF801E03}" dt="2024-04-16T12:25:14.910" v="208"/>
        <pc:sldMkLst>
          <pc:docMk/>
          <pc:sldMk cId="3833053615" sldId="270"/>
        </pc:sldMkLst>
      </pc:sldChg>
      <pc:sldChg chg="modTransition">
        <pc:chgData name="Frida Jonsson (Korpen Östergötland)" userId="8c933413-e7d2-447b-8722-c7b253cdc955" providerId="ADAL" clId="{9B340DAC-F6EB-46A1-B0CF-0E67CF801E03}" dt="2024-04-16T12:25:14.910" v="208"/>
        <pc:sldMkLst>
          <pc:docMk/>
          <pc:sldMk cId="800303110" sldId="271"/>
        </pc:sldMkLst>
      </pc:sldChg>
      <pc:sldChg chg="modTransition">
        <pc:chgData name="Frida Jonsson (Korpen Östergötland)" userId="8c933413-e7d2-447b-8722-c7b253cdc955" providerId="ADAL" clId="{9B340DAC-F6EB-46A1-B0CF-0E67CF801E03}" dt="2024-04-16T12:25:14.910" v="208"/>
        <pc:sldMkLst>
          <pc:docMk/>
          <pc:sldMk cId="564661924" sldId="272"/>
        </pc:sldMkLst>
      </pc:sldChg>
      <pc:sldChg chg="modTransition">
        <pc:chgData name="Frida Jonsson (Korpen Östergötland)" userId="8c933413-e7d2-447b-8722-c7b253cdc955" providerId="ADAL" clId="{9B340DAC-F6EB-46A1-B0CF-0E67CF801E03}" dt="2024-04-16T12:25:14.910" v="208"/>
        <pc:sldMkLst>
          <pc:docMk/>
          <pc:sldMk cId="1447887352" sldId="274"/>
        </pc:sldMkLst>
      </pc:sldChg>
      <pc:sldChg chg="modTransition modAnim">
        <pc:chgData name="Frida Jonsson (Korpen Östergötland)" userId="8c933413-e7d2-447b-8722-c7b253cdc955" providerId="ADAL" clId="{9B340DAC-F6EB-46A1-B0CF-0E67CF801E03}" dt="2024-04-16T15:57:55.167" v="217"/>
        <pc:sldMkLst>
          <pc:docMk/>
          <pc:sldMk cId="3614516178" sldId="275"/>
        </pc:sldMkLst>
      </pc:sldChg>
      <pc:sldChg chg="modTransition">
        <pc:chgData name="Frida Jonsson (Korpen Östergötland)" userId="8c933413-e7d2-447b-8722-c7b253cdc955" providerId="ADAL" clId="{9B340DAC-F6EB-46A1-B0CF-0E67CF801E03}" dt="2024-04-16T12:25:14.910" v="208"/>
        <pc:sldMkLst>
          <pc:docMk/>
          <pc:sldMk cId="3801085269" sldId="276"/>
        </pc:sldMkLst>
      </pc:sldChg>
      <pc:sldChg chg="modTransition modAnim">
        <pc:chgData name="Frida Jonsson (Korpen Östergötland)" userId="8c933413-e7d2-447b-8722-c7b253cdc955" providerId="ADAL" clId="{9B340DAC-F6EB-46A1-B0CF-0E67CF801E03}" dt="2024-04-16T15:56:34.486" v="209"/>
        <pc:sldMkLst>
          <pc:docMk/>
          <pc:sldMk cId="1466182713" sldId="278"/>
        </pc:sldMkLst>
      </pc:sldChg>
      <pc:sldChg chg="modTransition">
        <pc:chgData name="Frida Jonsson (Korpen Östergötland)" userId="8c933413-e7d2-447b-8722-c7b253cdc955" providerId="ADAL" clId="{9B340DAC-F6EB-46A1-B0CF-0E67CF801E03}" dt="2024-04-16T12:25:14.910" v="208"/>
        <pc:sldMkLst>
          <pc:docMk/>
          <pc:sldMk cId="1489735735" sldId="279"/>
        </pc:sldMkLst>
      </pc:sldChg>
      <pc:sldChg chg="modTransition">
        <pc:chgData name="Frida Jonsson (Korpen Östergötland)" userId="8c933413-e7d2-447b-8722-c7b253cdc955" providerId="ADAL" clId="{9B340DAC-F6EB-46A1-B0CF-0E67CF801E03}" dt="2024-04-16T12:25:14.910" v="208"/>
        <pc:sldMkLst>
          <pc:docMk/>
          <pc:sldMk cId="1000873193" sldId="28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F4650-39C9-4A56-9322-DE125EF13185}" type="datetimeFigureOut">
              <a:rPr lang="en-SE" smtClean="0"/>
              <a:t>04/16/2024</a:t>
            </a:fld>
            <a:endParaRPr lang="en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C75E7F-C15F-411F-B8C3-7DE6E86A61C6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593562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283713F-16A7-4204-AC29-0A08620BE4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SE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1453117-007F-41F0-8A0E-C8B288A81D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CE5A0C6-8708-4ACC-92D7-0D3BEA63C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E04E0-62EB-416D-8635-9186247C11F1}" type="datetimeFigureOut">
              <a:rPr lang="en-SE" smtClean="0"/>
              <a:t>04/16/2024</a:t>
            </a:fld>
            <a:endParaRPr lang="en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296AA21-7FC2-43EC-A96C-FF7B8C871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EE81EBE-CEC0-460D-BE0A-074977BF5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AD9A-062B-4B41-8044-F6D6531365BB}" type="slidenum">
              <a:rPr lang="en-SE" smtClean="0"/>
              <a:t>‹#›</a:t>
            </a:fld>
            <a:endParaRPr lang="en-SE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22E5E68-1AC2-4504-8C31-CBEFE74B0F48}"/>
              </a:ext>
            </a:extLst>
          </p:cNvPr>
          <p:cNvSpPr/>
          <p:nvPr userDrawn="1"/>
        </p:nvSpPr>
        <p:spPr>
          <a:xfrm>
            <a:off x="0" y="6031685"/>
            <a:ext cx="12192000" cy="826316"/>
          </a:xfrm>
          <a:prstGeom prst="rect">
            <a:avLst/>
          </a:prstGeom>
          <a:solidFill>
            <a:srgbClr val="13A5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96EF5157-C35C-4C51-B5D5-9F50B17760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567" y="6240773"/>
            <a:ext cx="1727433" cy="40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02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22C68B4-6E69-41E5-9251-8F3CAB908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SE"/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F01C3ECC-4CCF-4C76-85ED-21EC7A6C36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BB67A36-400B-4A62-9410-946A1F877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E04E0-62EB-416D-8635-9186247C11F1}" type="datetimeFigureOut">
              <a:rPr lang="en-SE" smtClean="0"/>
              <a:t>04/16/2024</a:t>
            </a:fld>
            <a:endParaRPr lang="en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BB38355-1A05-4F76-BF8F-962D0009D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09EE99D-B71B-45D1-B597-1D677B443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AD9A-062B-4B41-8044-F6D6531365BB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00045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D680BB30-EE4F-4063-9785-0AD10E96B0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SE"/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5E986A68-4061-4DE2-A274-5E8380D20B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555B5CF-64A9-40B3-B91C-4E2B9F3D2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E04E0-62EB-416D-8635-9186247C11F1}" type="datetimeFigureOut">
              <a:rPr lang="en-SE" smtClean="0"/>
              <a:t>04/16/2024</a:t>
            </a:fld>
            <a:endParaRPr lang="en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26BDC3A-EFB4-462B-90A9-340657E9E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287B141-E66D-41EC-B44A-8EF5D13BD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AD9A-062B-4B41-8044-F6D6531365BB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331670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55B810B-7415-49FB-A13A-ECFF24D6B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DA771CD-1338-4E77-A531-EAA4269E8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02B96CC-1E9B-45CA-8646-86C778C09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E04E0-62EB-416D-8635-9186247C11F1}" type="datetimeFigureOut">
              <a:rPr lang="en-SE" smtClean="0"/>
              <a:t>04/16/2024</a:t>
            </a:fld>
            <a:endParaRPr lang="en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2C18C55-6F8C-4331-AF3A-DA5483A03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87D5529-761A-4E37-9827-AD391824E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AD9A-062B-4B41-8044-F6D6531365BB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502032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0F98F5B-47A5-4CA7-8A9C-DCE497049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904E09-C327-4AA8-AA0D-F1FEAF99C6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5D3BB0E-5E0F-4D65-9A5E-105D23D96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E04E0-62EB-416D-8635-9186247C11F1}" type="datetimeFigureOut">
              <a:rPr lang="en-SE" smtClean="0"/>
              <a:t>04/16/2024</a:t>
            </a:fld>
            <a:endParaRPr lang="en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ABEC53E-DC95-4E07-B90D-648AFD5F9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CB42B0F-E325-4CB2-8578-7CEA6A287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AD9A-062B-4B41-8044-F6D6531365BB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858209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35E8319-1A85-40C2-9D1F-04161A854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6F69DC2-A661-4CC9-9018-739E4F27A6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551D77B8-5AEE-48CB-BFA9-9CCBF6B02A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FD52E0A-AF87-4317-A8C8-C536236A6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E04E0-62EB-416D-8635-9186247C11F1}" type="datetimeFigureOut">
              <a:rPr lang="en-SE" smtClean="0"/>
              <a:t>04/16/2024</a:t>
            </a:fld>
            <a:endParaRPr lang="en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B3C47C8C-6334-4223-B2C5-346B272D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F30C62D-AE4A-43A8-BE47-387FB2BB4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AD9A-062B-4B41-8044-F6D6531365BB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14848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80C19D-7789-4758-920E-6A3C91847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DB9018D-B931-40C4-9732-D4B26CE1E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C9D33C6E-038F-4359-96D3-7098BD33E3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23EEF21-59A7-4B73-9753-2720D73C88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5AED4EED-D216-40F6-94C3-2FE2DFABF1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591345FC-891F-4E3F-96EC-A4715711D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E04E0-62EB-416D-8635-9186247C11F1}" type="datetimeFigureOut">
              <a:rPr lang="en-SE" smtClean="0"/>
              <a:t>04/16/2024</a:t>
            </a:fld>
            <a:endParaRPr lang="en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C0B08EC0-D6B2-4E9F-950B-548A0083E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F2E04113-256A-4786-904B-7895FBCB5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AD9A-062B-4B41-8044-F6D6531365BB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4103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7A6A5A9-909B-4ADE-BD6A-20F0A6D82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DFBC90F-F174-4257-A654-4DC53460F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E04E0-62EB-416D-8635-9186247C11F1}" type="datetimeFigureOut">
              <a:rPr lang="en-SE" smtClean="0"/>
              <a:t>04/16/2024</a:t>
            </a:fld>
            <a:endParaRPr lang="en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1907000-3A0E-4318-9D75-5EEC35DEB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C4024F8-35FA-4BAD-81D6-781AB0D08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AD9A-062B-4B41-8044-F6D6531365BB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570967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0D1E945-0A5D-40D0-8C21-61AFF33F0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E04E0-62EB-416D-8635-9186247C11F1}" type="datetimeFigureOut">
              <a:rPr lang="en-SE" smtClean="0"/>
              <a:t>04/16/2024</a:t>
            </a:fld>
            <a:endParaRPr lang="en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3A5502E0-6F26-49EC-AA7D-6977E76B0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95836D7-B207-4905-8AC0-8C07F0FD0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AD9A-062B-4B41-8044-F6D6531365BB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602852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50E2471-BCC6-4228-A801-5E0B42CE1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CFB16A7-8D69-411A-86C2-F96A43AE1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994A6C5-B319-4D82-BA04-240DF88CC4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941F0F12-906A-4762-8B09-EFD038C71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E04E0-62EB-416D-8635-9186247C11F1}" type="datetimeFigureOut">
              <a:rPr lang="en-SE" smtClean="0"/>
              <a:t>04/16/2024</a:t>
            </a:fld>
            <a:endParaRPr lang="en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21305F33-7468-430D-B657-F708671BA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60CE0C1-0E0F-41B5-93A0-33149DA26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AD9A-062B-4B41-8044-F6D6531365BB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670635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CBD1891-B448-42B3-8E65-0A8255E23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SE"/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38577ED-9EBA-492C-8159-CE25779E3C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1B85CB03-7182-4A79-91BC-17EDAA819E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BA307884-71CC-4976-AF76-A929197A5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E04E0-62EB-416D-8635-9186247C11F1}" type="datetimeFigureOut">
              <a:rPr lang="en-SE" smtClean="0"/>
              <a:t>04/16/2024</a:t>
            </a:fld>
            <a:endParaRPr lang="en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AFAD9A7-9745-46CE-B013-408787354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B57A2B8-99C8-4006-9A61-35688A5EF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AD9A-062B-4B41-8044-F6D6531365BB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645797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4870578A-692A-4AE8-9E53-5207F592F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3C5B094-9DD1-4325-8B44-6F58DF359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074506E-2F42-4E93-B61D-5E0A2A2257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E04E0-62EB-416D-8635-9186247C11F1}" type="datetimeFigureOut">
              <a:rPr lang="en-SE" smtClean="0"/>
              <a:t>04/16/2024</a:t>
            </a:fld>
            <a:endParaRPr lang="en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799911A-A167-46D5-B6D5-BB9843B797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8C1C5C-CEEF-429F-AA21-A0824E4DF4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9AD9A-062B-4B41-8044-F6D6531365BB}" type="slidenum">
              <a:rPr lang="en-SE" smtClean="0"/>
              <a:t>‹#›</a:t>
            </a:fld>
            <a:endParaRPr lang="en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3C0C665-8E22-4640-830A-30FF23A98328}"/>
              </a:ext>
            </a:extLst>
          </p:cNvPr>
          <p:cNvSpPr/>
          <p:nvPr userDrawn="1"/>
        </p:nvSpPr>
        <p:spPr>
          <a:xfrm>
            <a:off x="-80683" y="6356350"/>
            <a:ext cx="12335435" cy="564403"/>
          </a:xfrm>
          <a:prstGeom prst="rect">
            <a:avLst/>
          </a:prstGeom>
          <a:solidFill>
            <a:srgbClr val="13A5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77131DF7-328C-4A10-A6D3-F4FF9F91F61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351" y="6492875"/>
            <a:ext cx="1252195" cy="295856"/>
          </a:xfrm>
          <a:prstGeom prst="rect">
            <a:avLst/>
          </a:prstGeom>
        </p:spPr>
      </p:pic>
      <p:pic>
        <p:nvPicPr>
          <p:cNvPr id="10" name="Bildobjekt 9" descr="En bild som visar text, clipart&#10;&#10;Automatiskt genererad beskrivning">
            <a:extLst>
              <a:ext uri="{FF2B5EF4-FFF2-40B4-BE49-F238E27FC236}">
                <a16:creationId xmlns:a16="http://schemas.microsoft.com/office/drawing/2014/main" id="{50430701-D157-4CBD-A5C6-4FD276420CB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22" y="355864"/>
            <a:ext cx="872956" cy="133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04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6252BBA-7929-4131-A0D3-0C65929AE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8900" y="412947"/>
            <a:ext cx="3318933" cy="1325563"/>
          </a:xfrm>
        </p:spPr>
        <p:txBody>
          <a:bodyPr/>
          <a:lstStyle/>
          <a:p>
            <a:r>
              <a:rPr lang="en-US" dirty="0" err="1">
                <a:latin typeface="+mn-lt"/>
              </a:rPr>
              <a:t>Lagledarträff</a:t>
            </a:r>
            <a:r>
              <a:rPr lang="en-US" dirty="0">
                <a:latin typeface="+mn-lt"/>
              </a:rPr>
              <a:t>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2024</a:t>
            </a:r>
            <a:endParaRPr lang="en-SE" dirty="0">
              <a:latin typeface="+mn-lt"/>
            </a:endParaRPr>
          </a:p>
        </p:txBody>
      </p:sp>
      <p:pic>
        <p:nvPicPr>
          <p:cNvPr id="5" name="Bildobjekt 4" descr="En bild som visar person, utomhus, gräs, sport&#10;&#10;Automatiskt genererad beskrivning">
            <a:extLst>
              <a:ext uri="{FF2B5EF4-FFF2-40B4-BE49-F238E27FC236}">
                <a16:creationId xmlns:a16="http://schemas.microsoft.com/office/drawing/2014/main" id="{FF1AE6A9-15B8-2491-010F-CAA3361B6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252" y="-559405"/>
            <a:ext cx="6893743" cy="45958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36BCD9DA-6B23-48E7-002D-15697A5D3955}"/>
              </a:ext>
            </a:extLst>
          </p:cNvPr>
          <p:cNvSpPr txBox="1">
            <a:spLocks/>
          </p:cNvSpPr>
          <p:nvPr/>
        </p:nvSpPr>
        <p:spPr>
          <a:xfrm>
            <a:off x="1478900" y="3681785"/>
            <a:ext cx="10314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000" b="0" i="0" dirty="0">
                <a:solidFill>
                  <a:srgbClr val="000000"/>
                </a:solidFill>
                <a:effectLst/>
                <a:latin typeface="+mn-lt"/>
                <a:ea typeface="Verdana" panose="020B0604030504040204" pitchFamily="34" charset="0"/>
              </a:rPr>
              <a:t>Korpens Värdegrund är: </a:t>
            </a:r>
          </a:p>
          <a:p>
            <a:r>
              <a:rPr lang="sv-SE" sz="4000" b="0" i="0" dirty="0">
                <a:solidFill>
                  <a:srgbClr val="000000"/>
                </a:solidFill>
                <a:effectLst/>
                <a:latin typeface="+mn-lt"/>
                <a:ea typeface="Verdana" panose="020B0604030504040204" pitchFamily="34" charset="0"/>
              </a:rPr>
              <a:t>Glädje, gemenskap och alla är välkomna</a:t>
            </a:r>
            <a:endParaRPr lang="en-SE" sz="4000" dirty="0">
              <a:latin typeface="+mn-lt"/>
              <a:ea typeface="Verdana" panose="020B0604030504040204" pitchFamily="34" charset="0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05B5F4BF-DAB9-EA68-1287-85245E1B995B}"/>
              </a:ext>
            </a:extLst>
          </p:cNvPr>
          <p:cNvSpPr txBox="1"/>
          <p:nvPr/>
        </p:nvSpPr>
        <p:spPr>
          <a:xfrm>
            <a:off x="264348" y="5353654"/>
            <a:ext cx="1166330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3000" b="0" i="0" dirty="0">
                <a:solidFill>
                  <a:srgbClr val="000000"/>
                </a:solidFill>
                <a:effectLst/>
              </a:rPr>
              <a:t>Korpen gör det enkelt för människor att </a:t>
            </a:r>
            <a:r>
              <a:rPr lang="sv-SE" sz="3000" dirty="0">
                <a:solidFill>
                  <a:srgbClr val="000000"/>
                </a:solidFill>
              </a:rPr>
              <a:t>motionera</a:t>
            </a:r>
            <a:r>
              <a:rPr lang="sv-SE" sz="3000" b="0" i="0" dirty="0">
                <a:solidFill>
                  <a:srgbClr val="000000"/>
                </a:solidFill>
                <a:effectLst/>
              </a:rPr>
              <a:t> och ha kul tillsammans</a:t>
            </a:r>
            <a:endParaRPr lang="sv-SE" sz="3000" dirty="0"/>
          </a:p>
        </p:txBody>
      </p:sp>
    </p:spTree>
    <p:extLst>
      <p:ext uri="{BB962C8B-B14F-4D97-AF65-F5344CB8AC3E}">
        <p14:creationId xmlns:p14="http://schemas.microsoft.com/office/powerpoint/2010/main" val="2728600022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7E2F926-BA8D-476E-B907-39425300D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924" y="641591"/>
            <a:ext cx="10515600" cy="1325563"/>
          </a:xfrm>
        </p:spPr>
        <p:txBody>
          <a:bodyPr/>
          <a:lstStyle/>
          <a:p>
            <a:r>
              <a:rPr lang="sv-SE" sz="4000" b="0" i="0" u="none" strike="noStrike" dirty="0">
                <a:solidFill>
                  <a:srgbClr val="000000"/>
                </a:solidFill>
                <a:effectLst/>
                <a:latin typeface="+mn-lt"/>
              </a:rPr>
              <a:t>Vad gör vi om ett lag/domare inte dyker upp?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b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1B510A6-970B-4A29-97F3-4B3E377CF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9228" y="2147889"/>
            <a:ext cx="9110639" cy="3507844"/>
          </a:xfrm>
        </p:spPr>
        <p:txBody>
          <a:bodyPr/>
          <a:lstStyle/>
          <a:p>
            <a:pPr marL="0" indent="0" algn="l" rtl="0" fontAlgn="base">
              <a:buNone/>
            </a:pPr>
            <a:r>
              <a:rPr lang="sv-SE" sz="4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Lag</a:t>
            </a:r>
          </a:p>
          <a:p>
            <a:pPr marL="0" indent="0" algn="l" rtl="0" fontAlgn="base">
              <a:buNone/>
            </a:pPr>
            <a:r>
              <a:rPr lang="sv-SE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ring laget som inte dykt upp</a:t>
            </a:r>
            <a:r>
              <a:rPr lang="sv-SE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br>
              <a:rPr lang="sv-SE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sv-SE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 algn="l" rtl="0" fontAlgn="base">
              <a:buNone/>
            </a:pPr>
            <a:r>
              <a:rPr lang="sv-SE" sz="4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Domare </a:t>
            </a:r>
          </a:p>
          <a:p>
            <a:pPr marL="0" indent="0" algn="l" rtl="0" fontAlgn="base">
              <a:buNone/>
            </a:pPr>
            <a:r>
              <a:rPr lang="sv-SE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ring aktuell domare</a:t>
            </a:r>
            <a:endParaRPr lang="sv-SE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651964468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FF3E8C1-3713-4C60-8478-2D43FCF1F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243" y="356498"/>
            <a:ext cx="5530766" cy="1325563"/>
          </a:xfrm>
        </p:spPr>
        <p:txBody>
          <a:bodyPr/>
          <a:lstStyle/>
          <a:p>
            <a:r>
              <a:rPr lang="en-US" dirty="0" err="1">
                <a:latin typeface="+mn-lt"/>
              </a:rPr>
              <a:t>Domare</a:t>
            </a:r>
            <a:endParaRPr lang="en-SE" dirty="0">
              <a:latin typeface="+mn-lt"/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538184F3-053F-4F70-9846-9C9D0C17774D}"/>
              </a:ext>
            </a:extLst>
          </p:cNvPr>
          <p:cNvSpPr txBox="1"/>
          <p:nvPr/>
        </p:nvSpPr>
        <p:spPr>
          <a:xfrm>
            <a:off x="1017171" y="2392685"/>
            <a:ext cx="9541933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Utbildade och godkända av Östergötlands FF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Domarna är enbart domare </a:t>
            </a:r>
          </a:p>
          <a:p>
            <a:pPr algn="l" rtl="0" fontAlgn="base">
              <a:lnSpc>
                <a:spcPct val="150000"/>
              </a:lnSpc>
            </a:pPr>
            <a:r>
              <a:rPr lang="sv-SE" dirty="0">
                <a:solidFill>
                  <a:srgbClr val="000000"/>
                </a:solidFill>
                <a:latin typeface="Verdana" panose="020B0604030504040204" pitchFamily="34" charset="0"/>
              </a:rPr>
              <a:t>  </a:t>
            </a:r>
            <a:r>
              <a:rPr lang="sv-SE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synpunkter kring ekonomi, administration </a:t>
            </a:r>
            <a:r>
              <a:rPr lang="sv-SE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etc</a:t>
            </a:r>
            <a:r>
              <a:rPr lang="sv-SE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skall göras direkt till kansliet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Synpunkter på domarna skall, gärna skriftligen via mail, Korpen Norrköping </a:t>
            </a:r>
          </a:p>
          <a:p>
            <a:pPr algn="l" rtl="0" fontAlgn="base">
              <a:lnSpc>
                <a:spcPct val="150000"/>
              </a:lnSpc>
            </a:pPr>
            <a:r>
              <a:rPr lang="sv-SE" dirty="0">
                <a:solidFill>
                  <a:srgbClr val="000000"/>
                </a:solidFill>
                <a:latin typeface="Verdana" panose="020B0604030504040204" pitchFamily="34" charset="0"/>
              </a:rPr>
              <a:t>  </a:t>
            </a:r>
            <a:r>
              <a:rPr lang="sv-SE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OBS! Konstruktiv kritik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</a:p>
          <a:p>
            <a:pPr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Om domare ej dyker upp kontakta aktuell domare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Domarna har rätt att avbryta match vid våld eller hotbild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Domarna är en del av Korpen och ska behandla och behandlas med</a:t>
            </a:r>
          </a:p>
          <a:p>
            <a:pPr fontAlgn="base">
              <a:lnSpc>
                <a:spcPct val="150000"/>
              </a:lnSpc>
            </a:pPr>
            <a:r>
              <a:rPr lang="sv-SE" dirty="0">
                <a:solidFill>
                  <a:srgbClr val="000000"/>
                </a:solidFill>
                <a:latin typeface="Verdana" panose="020B0604030504040204" pitchFamily="34" charset="0"/>
              </a:rPr>
              <a:t>  </a:t>
            </a:r>
            <a:r>
              <a:rPr lang="sv-SE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samma respekt som med – och motspelare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Bildobjekt 6" descr="En bild som visar person, gräs, sport, idrott&#10;&#10;Automatiskt genererad beskrivning">
            <a:extLst>
              <a:ext uri="{FF2B5EF4-FFF2-40B4-BE49-F238E27FC236}">
                <a16:creationId xmlns:a16="http://schemas.microsoft.com/office/drawing/2014/main" id="{3579A69F-85F3-FC9B-8E6F-0DA3E17A6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829" y="-570095"/>
            <a:ext cx="5852160" cy="3901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14516178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981598C-00F3-4BC3-84B0-A3D29B707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3378" y="353467"/>
            <a:ext cx="9516533" cy="1325563"/>
          </a:xfrm>
        </p:spPr>
        <p:txBody>
          <a:bodyPr/>
          <a:lstStyle/>
          <a:p>
            <a:r>
              <a:rPr lang="sv-SE" b="0" i="0" dirty="0">
                <a:solidFill>
                  <a:srgbClr val="000000"/>
                </a:solidFill>
                <a:effectLst/>
                <a:latin typeface="+mn-lt"/>
              </a:rPr>
              <a:t>Administration</a:t>
            </a:r>
            <a:endParaRPr lang="en-SE" dirty="0">
              <a:latin typeface="+mn-lt"/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4761C3C7-FC3C-4B17-9551-9D428A011467}"/>
              </a:ext>
            </a:extLst>
          </p:cNvPr>
          <p:cNvSpPr txBox="1"/>
          <p:nvPr/>
        </p:nvSpPr>
        <p:spPr>
          <a:xfrm>
            <a:off x="2082798" y="2413337"/>
            <a:ext cx="866140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All administration sköts från Korpen Norrköpings kansli </a:t>
            </a:r>
            <a:r>
              <a:rPr lang="sv-SE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br>
              <a:rPr lang="sv-SE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sv-SE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0702-17 22 88, norrkoping@korpen.se</a:t>
            </a:r>
            <a:r>
              <a:rPr lang="sv-SE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br>
              <a:rPr lang="sv-SE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sv-SE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br>
              <a:rPr lang="sv-SE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sv-SE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br>
              <a:rPr lang="sv-SE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sv-SE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Bättre att ni hör av er en gång för mycket än inte alls</a:t>
            </a:r>
            <a:endParaRPr lang="en-SE" b="1" dirty="0"/>
          </a:p>
        </p:txBody>
      </p:sp>
    </p:spTree>
    <p:extLst>
      <p:ext uri="{BB962C8B-B14F-4D97-AF65-F5344CB8AC3E}">
        <p14:creationId xmlns:p14="http://schemas.microsoft.com/office/powerpoint/2010/main" val="1689168530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8908C77-5B80-4442-BB30-3A4C6687A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208" y="626139"/>
            <a:ext cx="10515600" cy="1325563"/>
          </a:xfrm>
        </p:spPr>
        <p:txBody>
          <a:bodyPr>
            <a:normAutofit fontScale="90000"/>
          </a:bodyPr>
          <a:lstStyle/>
          <a:p>
            <a:pPr rtl="0" fontAlgn="base"/>
            <a:r>
              <a:rPr lang="sv-SE" b="0" i="0" u="none" strike="noStrike" dirty="0">
                <a:solidFill>
                  <a:srgbClr val="000000"/>
                </a:solidFill>
                <a:effectLst/>
                <a:latin typeface="+mn-lt"/>
              </a:rPr>
              <a:t>Säsongen 2024</a:t>
            </a:r>
            <a:br>
              <a:rPr lang="sv-SE" b="0" i="0" dirty="0">
                <a:solidFill>
                  <a:srgbClr val="000000"/>
                </a:solidFill>
                <a:effectLst/>
                <a:latin typeface="+mn-lt"/>
              </a:rPr>
            </a:br>
            <a:r>
              <a:rPr lang="sv-SE" b="0" i="1" u="none" strike="noStrike" dirty="0">
                <a:solidFill>
                  <a:srgbClr val="0DB14B"/>
                </a:solidFill>
                <a:effectLst/>
                <a:latin typeface="+mn-lt"/>
              </a:rPr>
              <a:t>Värt att poängtera</a:t>
            </a:r>
            <a:br>
              <a:rPr lang="en-US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</a:br>
            <a:endParaRPr lang="en-SE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34959A5A-401D-4031-A717-94F1C89BFF35}"/>
              </a:ext>
            </a:extLst>
          </p:cNvPr>
          <p:cNvSpPr txBox="1"/>
          <p:nvPr/>
        </p:nvSpPr>
        <p:spPr>
          <a:xfrm>
            <a:off x="1720850" y="4288601"/>
            <a:ext cx="8750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sv-SE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Viktigt att vi alla tar ansvar för att skapa en god stämning vid match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6A1FF609-E82B-4328-932B-250F3B90F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558" y="226357"/>
            <a:ext cx="5532967" cy="36886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7CAD6905-8ABE-4366-A28B-4A54F8FDDB8A}"/>
              </a:ext>
            </a:extLst>
          </p:cNvPr>
          <p:cNvSpPr txBox="1"/>
          <p:nvPr/>
        </p:nvSpPr>
        <p:spPr>
          <a:xfrm>
            <a:off x="3456317" y="4746860"/>
            <a:ext cx="5279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7200" dirty="0">
                <a:solidFill>
                  <a:srgbClr val="13A538"/>
                </a:solidFill>
              </a:rPr>
              <a:t>FAIR PLAY</a:t>
            </a:r>
          </a:p>
        </p:txBody>
      </p:sp>
    </p:spTree>
    <p:extLst>
      <p:ext uri="{BB962C8B-B14F-4D97-AF65-F5344CB8AC3E}">
        <p14:creationId xmlns:p14="http://schemas.microsoft.com/office/powerpoint/2010/main" val="2248408564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23E16CD-9097-BA29-1286-403E29411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785" y="365125"/>
            <a:ext cx="10515600" cy="1325563"/>
          </a:xfrm>
        </p:spPr>
        <p:txBody>
          <a:bodyPr/>
          <a:lstStyle/>
          <a:p>
            <a:r>
              <a:rPr lang="sv-SE" dirty="0"/>
              <a:t>DISKUTERA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567D0E8-336E-4FD5-1DA7-CEBBC4873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5785" y="2743633"/>
            <a:ext cx="10515600" cy="4351338"/>
          </a:xfrm>
        </p:spPr>
        <p:txBody>
          <a:bodyPr/>
          <a:lstStyle/>
          <a:p>
            <a:r>
              <a:rPr lang="sv-SE" dirty="0"/>
              <a:t>Varför spelar man fotboll i Korpen</a:t>
            </a:r>
          </a:p>
          <a:p>
            <a:endParaRPr lang="sv-SE" dirty="0"/>
          </a:p>
          <a:p>
            <a:r>
              <a:rPr lang="sv-SE" dirty="0"/>
              <a:t>Hur beter man sig på plan, mot motståndare/domare?</a:t>
            </a:r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00873193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89EBE6C9-7281-3924-2FF2-C09EF281CAB1}"/>
              </a:ext>
            </a:extLst>
          </p:cNvPr>
          <p:cNvSpPr/>
          <p:nvPr/>
        </p:nvSpPr>
        <p:spPr>
          <a:xfrm>
            <a:off x="120770" y="0"/>
            <a:ext cx="1716656" cy="19672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17DF76B-15A0-4ABE-9B52-9298FACC3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Tilldela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tröjnummer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-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lagsidan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3" name="Bildobjekt 22">
            <a:extLst>
              <a:ext uri="{FF2B5EF4-FFF2-40B4-BE49-F238E27FC236}">
                <a16:creationId xmlns:a16="http://schemas.microsoft.com/office/drawing/2014/main" id="{20C380A0-D428-4374-29C7-143544245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1760" y="568715"/>
            <a:ext cx="7920240" cy="5344357"/>
          </a:xfrm>
          <a:prstGeom prst="rect">
            <a:avLst/>
          </a:prstGeom>
        </p:spPr>
      </p:pic>
      <p:sp>
        <p:nvSpPr>
          <p:cNvPr id="10" name="Ellips 9">
            <a:extLst>
              <a:ext uri="{FF2B5EF4-FFF2-40B4-BE49-F238E27FC236}">
                <a16:creationId xmlns:a16="http://schemas.microsoft.com/office/drawing/2014/main" id="{71AECE28-78C3-0284-FFCC-5788679FBDA9}"/>
              </a:ext>
            </a:extLst>
          </p:cNvPr>
          <p:cNvSpPr/>
          <p:nvPr/>
        </p:nvSpPr>
        <p:spPr>
          <a:xfrm>
            <a:off x="11647503" y="520517"/>
            <a:ext cx="677662" cy="345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Ellips 17">
            <a:extLst>
              <a:ext uri="{FF2B5EF4-FFF2-40B4-BE49-F238E27FC236}">
                <a16:creationId xmlns:a16="http://schemas.microsoft.com/office/drawing/2014/main" id="{02595074-87E4-8EBA-21F5-4FA60D7F4787}"/>
              </a:ext>
            </a:extLst>
          </p:cNvPr>
          <p:cNvSpPr/>
          <p:nvPr/>
        </p:nvSpPr>
        <p:spPr>
          <a:xfrm>
            <a:off x="8180774" y="944928"/>
            <a:ext cx="677662" cy="345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Ellips 18">
            <a:extLst>
              <a:ext uri="{FF2B5EF4-FFF2-40B4-BE49-F238E27FC236}">
                <a16:creationId xmlns:a16="http://schemas.microsoft.com/office/drawing/2014/main" id="{9FCDB91C-7B77-01BC-1D2A-664A63D90E14}"/>
              </a:ext>
            </a:extLst>
          </p:cNvPr>
          <p:cNvSpPr/>
          <p:nvPr/>
        </p:nvSpPr>
        <p:spPr>
          <a:xfrm>
            <a:off x="8739367" y="2806586"/>
            <a:ext cx="1672715" cy="345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Ellips 19">
            <a:extLst>
              <a:ext uri="{FF2B5EF4-FFF2-40B4-BE49-F238E27FC236}">
                <a16:creationId xmlns:a16="http://schemas.microsoft.com/office/drawing/2014/main" id="{959C6FD4-F637-C93D-8817-1755E2401E05}"/>
              </a:ext>
            </a:extLst>
          </p:cNvPr>
          <p:cNvSpPr/>
          <p:nvPr/>
        </p:nvSpPr>
        <p:spPr>
          <a:xfrm>
            <a:off x="8911702" y="4633737"/>
            <a:ext cx="1355324" cy="345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" name="Ellips 23">
            <a:extLst>
              <a:ext uri="{FF2B5EF4-FFF2-40B4-BE49-F238E27FC236}">
                <a16:creationId xmlns:a16="http://schemas.microsoft.com/office/drawing/2014/main" id="{2B3E7173-A632-3425-26B6-1602666498E6}"/>
              </a:ext>
            </a:extLst>
          </p:cNvPr>
          <p:cNvSpPr/>
          <p:nvPr/>
        </p:nvSpPr>
        <p:spPr>
          <a:xfrm>
            <a:off x="7368466" y="1117456"/>
            <a:ext cx="445860" cy="345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" name="Ellips 24">
            <a:extLst>
              <a:ext uri="{FF2B5EF4-FFF2-40B4-BE49-F238E27FC236}">
                <a16:creationId xmlns:a16="http://schemas.microsoft.com/office/drawing/2014/main" id="{6A2ED76C-F520-8CC6-E21F-DD061DF5DF78}"/>
              </a:ext>
            </a:extLst>
          </p:cNvPr>
          <p:cNvSpPr/>
          <p:nvPr/>
        </p:nvSpPr>
        <p:spPr>
          <a:xfrm>
            <a:off x="7243687" y="5648767"/>
            <a:ext cx="677662" cy="345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1085269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C68E591-5D4D-4619-A4CD-BE89B731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64" y="378265"/>
            <a:ext cx="9267346" cy="1325563"/>
          </a:xfrm>
        </p:spPr>
        <p:txBody>
          <a:bodyPr/>
          <a:lstStyle/>
          <a:p>
            <a:r>
              <a:rPr lang="sv-SE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KIT</a:t>
            </a:r>
            <a:endParaRPr lang="en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C95E6BA-F041-6548-B9C4-477E1F7D6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363" y="1463312"/>
            <a:ext cx="11102176" cy="4834408"/>
          </a:xfrm>
          <a:prstGeom prst="rect">
            <a:avLst/>
          </a:prstGeom>
        </p:spPr>
      </p:pic>
      <p:sp>
        <p:nvSpPr>
          <p:cNvPr id="8" name="Ellips 7">
            <a:extLst>
              <a:ext uri="{FF2B5EF4-FFF2-40B4-BE49-F238E27FC236}">
                <a16:creationId xmlns:a16="http://schemas.microsoft.com/office/drawing/2014/main" id="{A5BC7EF9-BB02-A00C-1819-F8C38D8127FA}"/>
              </a:ext>
            </a:extLst>
          </p:cNvPr>
          <p:cNvSpPr/>
          <p:nvPr/>
        </p:nvSpPr>
        <p:spPr>
          <a:xfrm>
            <a:off x="3167406" y="5788058"/>
            <a:ext cx="1800520" cy="4430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C24D5439-DD38-77D2-EB9F-03D3ACBCF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8582" y="2765421"/>
            <a:ext cx="3734321" cy="262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01731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38850515-055F-95FB-C50E-F58A53B6C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617" y="401675"/>
            <a:ext cx="10450383" cy="5734850"/>
          </a:xfrm>
          <a:prstGeom prst="rect">
            <a:avLst/>
          </a:prstGeom>
        </p:spPr>
      </p:pic>
      <p:sp>
        <p:nvSpPr>
          <p:cNvPr id="4" name="Ellips 3">
            <a:extLst>
              <a:ext uri="{FF2B5EF4-FFF2-40B4-BE49-F238E27FC236}">
                <a16:creationId xmlns:a16="http://schemas.microsoft.com/office/drawing/2014/main" id="{9E9A7FAB-7C5C-D12A-81E5-198A16AD5590}"/>
              </a:ext>
            </a:extLst>
          </p:cNvPr>
          <p:cNvSpPr/>
          <p:nvPr/>
        </p:nvSpPr>
        <p:spPr>
          <a:xfrm>
            <a:off x="4911365" y="4345757"/>
            <a:ext cx="1564849" cy="5090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84565738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51ECAA2-3A2F-3BE6-F971-6C3E03D4A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0179"/>
            <a:ext cx="12192000" cy="586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303110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9FFED30-B5E5-5260-5A6A-08CCC7F8B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818" y="1734531"/>
            <a:ext cx="4839375" cy="4410691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EA21032E-0DBB-C63F-3809-57D7D88B7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293" y="1817753"/>
            <a:ext cx="4443891" cy="4244249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3A0C820E-2E2E-4E31-0963-E6607B3555D8}"/>
              </a:ext>
            </a:extLst>
          </p:cNvPr>
          <p:cNvSpPr txBox="1"/>
          <p:nvPr/>
        </p:nvSpPr>
        <p:spPr>
          <a:xfrm>
            <a:off x="1395167" y="650225"/>
            <a:ext cx="9719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dirty="0"/>
              <a:t>Rapportera resultat/Lägga till händelser</a:t>
            </a:r>
          </a:p>
        </p:txBody>
      </p:sp>
    </p:spTree>
    <p:extLst>
      <p:ext uri="{BB962C8B-B14F-4D97-AF65-F5344CB8AC3E}">
        <p14:creationId xmlns:p14="http://schemas.microsoft.com/office/powerpoint/2010/main" val="3833053615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ECC5BC-577E-4013-E02E-BBC1B1E4B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2434" y="347872"/>
            <a:ext cx="10022457" cy="1325563"/>
          </a:xfrm>
        </p:spPr>
        <p:txBody>
          <a:bodyPr/>
          <a:lstStyle/>
          <a:p>
            <a:r>
              <a:rPr lang="sv-SE" dirty="0"/>
              <a:t>Lagledare/lagkapten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5E62BE0-5368-FC5A-EC0E-B0116762D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2434" y="1756614"/>
            <a:ext cx="10515600" cy="4351338"/>
          </a:xfrm>
        </p:spPr>
        <p:txBody>
          <a:bodyPr/>
          <a:lstStyle/>
          <a:p>
            <a:r>
              <a:rPr lang="sv-SE" dirty="0"/>
              <a:t>Alla lag måste ha en lagledare - en/flera vice lagledare</a:t>
            </a:r>
          </a:p>
          <a:p>
            <a:r>
              <a:rPr lang="sv-SE" dirty="0"/>
              <a:t>Den som kommunicerar med Norrköpings kansli – information skickas i första hand ut via e-post. Se till att den är aktuell</a:t>
            </a:r>
            <a:br>
              <a:rPr lang="sv-SE" dirty="0"/>
            </a:br>
            <a:endParaRPr lang="sv-SE" dirty="0"/>
          </a:p>
          <a:p>
            <a:r>
              <a:rPr lang="sv-SE" dirty="0"/>
              <a:t>Lagledare/lagkapten kan vara samma person</a:t>
            </a:r>
          </a:p>
          <a:p>
            <a:r>
              <a:rPr lang="sv-SE" dirty="0"/>
              <a:t>Domare kommunicerar oftast med lagkaptenen under matchen</a:t>
            </a:r>
          </a:p>
          <a:p>
            <a:r>
              <a:rPr lang="sv-SE" dirty="0"/>
              <a:t>Lagledare/lagkapten ansiktet utåt mot övriga lag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66182713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1601219-0561-A105-C0C4-E41A5C684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00" y="94268"/>
            <a:ext cx="5955645" cy="3747154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601F8D5B-F4E6-60B0-93CB-41F231152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653" y="2876920"/>
            <a:ext cx="5531655" cy="316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661924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D8BFC3B-5248-436B-97B2-85274A71B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4432" y="365125"/>
            <a:ext cx="9499600" cy="1325563"/>
          </a:xfrm>
        </p:spPr>
        <p:txBody>
          <a:bodyPr/>
          <a:lstStyle/>
          <a:p>
            <a:r>
              <a:rPr lang="sv-SE" i="0" dirty="0">
                <a:solidFill>
                  <a:srgbClr val="000000"/>
                </a:solidFill>
                <a:effectLst/>
                <a:latin typeface="+mn-lt"/>
              </a:rPr>
              <a:t>Regler</a:t>
            </a:r>
            <a:endParaRPr lang="en-SE" dirty="0">
              <a:latin typeface="+mn-lt"/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5268CFCC-B78F-4B04-82C5-6AFF42CBA089}"/>
              </a:ext>
            </a:extLst>
          </p:cNvPr>
          <p:cNvSpPr txBox="1"/>
          <p:nvPr/>
        </p:nvSpPr>
        <p:spPr>
          <a:xfrm>
            <a:off x="1424432" y="1442302"/>
            <a:ext cx="988669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SvFFs spelregler för 7-mannafotboll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</a:p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r>
              <a:rPr lang="sv-SE" sz="24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Vissa undantag/förtydliganden: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endParaRPr lang="en-US" sz="2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Lag måste ha minst 5 spelare(inkl. målvakt) för att starta match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</a:p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Obegränsat antal avbytare är tillåtet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</a:p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Verdana" panose="020B0604030504040204" pitchFamily="34" charset="0"/>
              </a:rPr>
              <a:t>ekonomisk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Verdana" panose="020B0604030504040204" pitchFamily="34" charset="0"/>
              </a:rPr>
              <a:t>ersättning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</a:rPr>
              <a:t> för </a:t>
            </a:r>
            <a:r>
              <a:rPr lang="en-US" dirty="0" err="1">
                <a:solidFill>
                  <a:srgbClr val="000000"/>
                </a:solidFill>
                <a:latin typeface="Verdana" panose="020B0604030504040204" pitchFamily="34" charset="0"/>
              </a:rPr>
              <a:t>sitt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Verdana" panose="020B0604030504040204" pitchFamily="34" charset="0"/>
              </a:rPr>
              <a:t>spelande</a:t>
            </a:r>
            <a:endParaRPr lang="en-US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887352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883A6ED-3B3D-8609-9DF7-3FCC816EC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515" y="356247"/>
            <a:ext cx="10515600" cy="1325563"/>
          </a:xfrm>
        </p:spPr>
        <p:txBody>
          <a:bodyPr/>
          <a:lstStyle/>
          <a:p>
            <a:r>
              <a:rPr lang="sv-SE" dirty="0">
                <a:latin typeface="+mn-lt"/>
              </a:rPr>
              <a:t>Övrigt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7C09E56-CE35-CEAB-D2C1-7DE5D1D6E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8515" y="1681810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sv-SE" dirty="0"/>
              <a:t>Start vecka 18 planer för blöta</a:t>
            </a:r>
          </a:p>
          <a:p>
            <a:pPr marL="0" indent="0">
              <a:buNone/>
            </a:pPr>
            <a:endParaRPr lang="sv-SE" dirty="0"/>
          </a:p>
          <a:p>
            <a:r>
              <a:rPr lang="sv-SE" dirty="0"/>
              <a:t>Spel på andra planer under vecka 17</a:t>
            </a:r>
          </a:p>
          <a:p>
            <a:endParaRPr lang="sv-SE" dirty="0"/>
          </a:p>
          <a:p>
            <a:r>
              <a:rPr lang="sv-SE" dirty="0"/>
              <a:t>Valborg och 1 maj?</a:t>
            </a:r>
          </a:p>
          <a:p>
            <a:endParaRPr lang="sv-SE" dirty="0"/>
          </a:p>
          <a:p>
            <a:r>
              <a:rPr lang="sv-SE" dirty="0"/>
              <a:t>Avhopp lag</a:t>
            </a:r>
          </a:p>
          <a:p>
            <a:endParaRPr lang="sv-SE" dirty="0"/>
          </a:p>
          <a:p>
            <a:endParaRPr lang="sv-SE" dirty="0"/>
          </a:p>
          <a:p>
            <a:pPr marL="0" indent="0">
              <a:buNone/>
            </a:pPr>
            <a:r>
              <a:rPr lang="sv-SE" b="1" dirty="0"/>
              <a:t>Frågor?</a:t>
            </a:r>
          </a:p>
        </p:txBody>
      </p:sp>
    </p:spTree>
    <p:extLst>
      <p:ext uri="{BB962C8B-B14F-4D97-AF65-F5344CB8AC3E}">
        <p14:creationId xmlns:p14="http://schemas.microsoft.com/office/powerpoint/2010/main" val="1489735735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BC07867-BB7A-4741-A173-21143C1FB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64" y="626139"/>
            <a:ext cx="9499600" cy="1325563"/>
          </a:xfrm>
        </p:spPr>
        <p:txBody>
          <a:bodyPr>
            <a:normAutofit fontScale="90000"/>
          </a:bodyPr>
          <a:lstStyle/>
          <a:p>
            <a:pPr rtl="0" fontAlgn="base"/>
            <a:r>
              <a:rPr lang="sv-SE" b="0" i="0" u="none" strike="noStrike" dirty="0">
                <a:solidFill>
                  <a:srgbClr val="000000"/>
                </a:solidFill>
                <a:effectLst/>
                <a:latin typeface="+mn-lt"/>
              </a:rPr>
              <a:t>Säsongen 202</a:t>
            </a:r>
            <a:r>
              <a:rPr lang="sv-SE" b="0" i="0" dirty="0">
                <a:solidFill>
                  <a:srgbClr val="000000"/>
                </a:solidFill>
                <a:effectLst/>
                <a:latin typeface="+mn-lt"/>
              </a:rPr>
              <a:t>4</a:t>
            </a:r>
            <a:br>
              <a:rPr lang="sv-SE" b="0" i="0" dirty="0">
                <a:solidFill>
                  <a:srgbClr val="000000"/>
                </a:solidFill>
                <a:effectLst/>
                <a:latin typeface="+mn-lt"/>
              </a:rPr>
            </a:br>
            <a:r>
              <a:rPr lang="sv-SE" b="0" i="1" u="none" strike="noStrike" dirty="0">
                <a:solidFill>
                  <a:srgbClr val="0DB14B"/>
                </a:solidFill>
                <a:effectLst/>
                <a:latin typeface="+mn-lt"/>
              </a:rPr>
              <a:t>Förutsättningar inför säsongen</a:t>
            </a:r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​</a:t>
            </a:r>
            <a:br>
              <a:rPr lang="en-US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</a:br>
            <a:endParaRPr lang="en-SE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76982957-676E-407D-91F1-490FBE349CBA}"/>
              </a:ext>
            </a:extLst>
          </p:cNvPr>
          <p:cNvSpPr txBox="1"/>
          <p:nvPr/>
        </p:nvSpPr>
        <p:spPr>
          <a:xfrm>
            <a:off x="1769535" y="2197438"/>
            <a:ext cx="862753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b="0" i="0" u="none" strike="noStrike" dirty="0">
                <a:solidFill>
                  <a:srgbClr val="000000"/>
                </a:solidFill>
                <a:effectLst/>
              </a:rPr>
              <a:t>Vardagar 18.00-21.00</a:t>
            </a:r>
            <a:r>
              <a:rPr lang="sv-SE" b="0" i="0" dirty="0">
                <a:solidFill>
                  <a:srgbClr val="000000"/>
                </a:solidFill>
                <a:effectLst/>
              </a:rPr>
              <a:t>​, kan förekomma andra dagar och tider. </a:t>
            </a:r>
            <a:br>
              <a:rPr lang="sv-SE" b="0" i="0" dirty="0">
                <a:solidFill>
                  <a:srgbClr val="000000"/>
                </a:solidFill>
                <a:effectLst/>
              </a:rPr>
            </a:br>
            <a:endParaRPr lang="sv-SE" b="0" i="0" dirty="0">
              <a:solidFill>
                <a:srgbClr val="000000"/>
              </a:solidFill>
              <a:effectLst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b="0" i="0" u="none" strike="noStrike" dirty="0">
                <a:solidFill>
                  <a:srgbClr val="000000"/>
                </a:solidFill>
                <a:effectLst/>
              </a:rPr>
              <a:t> Herrar</a:t>
            </a:r>
            <a:r>
              <a:rPr lang="sv-SE" dirty="0">
                <a:solidFill>
                  <a:srgbClr val="000000"/>
                </a:solidFill>
              </a:rPr>
              <a:t>/</a:t>
            </a:r>
            <a:r>
              <a:rPr lang="sv-SE" b="0" i="0" u="none" strike="noStrike" dirty="0">
                <a:solidFill>
                  <a:srgbClr val="000000"/>
                </a:solidFill>
                <a:effectLst/>
              </a:rPr>
              <a:t>mix enkelserie</a:t>
            </a:r>
            <a:r>
              <a:rPr lang="sv-SE" b="0" i="0" dirty="0">
                <a:solidFill>
                  <a:srgbClr val="000000"/>
                </a:solidFill>
                <a:effectLst/>
              </a:rPr>
              <a:t>​</a:t>
            </a:r>
            <a:br>
              <a:rPr lang="sv-SE" b="0" i="0" dirty="0">
                <a:solidFill>
                  <a:srgbClr val="000000"/>
                </a:solidFill>
                <a:effectLst/>
              </a:rPr>
            </a:br>
            <a:endParaRPr lang="sv-SE" b="0" i="0" dirty="0">
              <a:solidFill>
                <a:srgbClr val="000000"/>
              </a:solidFill>
              <a:effectLst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b="0" i="0" u="none" strike="noStrike" dirty="0">
                <a:solidFill>
                  <a:srgbClr val="000000"/>
                </a:solidFill>
                <a:effectLst/>
              </a:rPr>
              <a:t> Matcherna spelas på </a:t>
            </a:r>
            <a:r>
              <a:rPr lang="sv-SE" b="0" i="0" u="none" strike="noStrike" dirty="0" err="1">
                <a:solidFill>
                  <a:srgbClr val="000000"/>
                </a:solidFill>
                <a:effectLst/>
              </a:rPr>
              <a:t>Himmelstalund</a:t>
            </a:r>
            <a:r>
              <a:rPr lang="sv-SE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sv-SE" dirty="0">
                <a:solidFill>
                  <a:srgbClr val="000000"/>
                </a:solidFill>
              </a:rPr>
              <a:t>S</a:t>
            </a:r>
            <a:r>
              <a:rPr lang="sv-SE" b="0" i="0" u="none" strike="noStrike" dirty="0">
                <a:solidFill>
                  <a:srgbClr val="000000"/>
                </a:solidFill>
                <a:effectLst/>
              </a:rPr>
              <a:t>ödra</a:t>
            </a:r>
            <a:br>
              <a:rPr lang="sv-SE" b="0" i="0" dirty="0">
                <a:solidFill>
                  <a:srgbClr val="000000"/>
                </a:solidFill>
                <a:effectLst/>
              </a:rPr>
            </a:br>
            <a:endParaRPr lang="sv-SE" b="0" i="0" dirty="0">
              <a:solidFill>
                <a:srgbClr val="000000"/>
              </a:solidFill>
              <a:effectLst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b="0" i="0" u="none" strike="noStrike" dirty="0">
                <a:solidFill>
                  <a:srgbClr val="000000"/>
                </a:solidFill>
                <a:effectLst/>
              </a:rPr>
              <a:t> Matcherna tillsätts av Mikael Sörman </a:t>
            </a:r>
            <a:endParaRPr lang="sv-SE" b="0" i="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631230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EBC16A1-7B8B-47F1-9C1D-821212DD7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F6E7759-4415-4165-8844-DEC7A96E1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107" y="-1674857"/>
            <a:ext cx="12478214" cy="935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56820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4306D42-2FC1-4218-AF8F-9E4AEEA9F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034" y="389062"/>
            <a:ext cx="9525000" cy="1325563"/>
          </a:xfrm>
        </p:spPr>
        <p:txBody>
          <a:bodyPr/>
          <a:lstStyle/>
          <a:p>
            <a:r>
              <a:rPr lang="sv-SE" b="0" i="0" u="none" strike="noStrike" dirty="0">
                <a:solidFill>
                  <a:srgbClr val="000000"/>
                </a:solidFill>
                <a:effectLst/>
                <a:latin typeface="+mn-lt"/>
              </a:rPr>
              <a:t>Inför matchen…</a:t>
            </a:r>
            <a:r>
              <a:rPr lang="sv-SE" b="0" i="0" dirty="0">
                <a:solidFill>
                  <a:srgbClr val="000000"/>
                </a:solidFill>
                <a:effectLst/>
                <a:latin typeface="+mn-lt"/>
              </a:rPr>
              <a:t>​</a:t>
            </a:r>
            <a:br>
              <a:rPr lang="sv-SE" b="0" i="0" dirty="0">
                <a:solidFill>
                  <a:srgbClr val="000000"/>
                </a:solidFill>
                <a:effectLst/>
                <a:latin typeface="+mn-lt"/>
              </a:rPr>
            </a:br>
            <a:r>
              <a:rPr lang="sv-SE" b="0" i="1" u="none" strike="noStrike" dirty="0">
                <a:solidFill>
                  <a:srgbClr val="0DB14B"/>
                </a:solidFill>
                <a:effectLst/>
                <a:latin typeface="+mn-lt"/>
              </a:rPr>
              <a:t>Kom så förberedda som möjligt</a:t>
            </a:r>
            <a:endParaRPr lang="en-SE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EBF6737D-0D80-40A5-AF67-A4BFF77562D5}"/>
              </a:ext>
            </a:extLst>
          </p:cNvPr>
          <p:cNvSpPr txBox="1"/>
          <p:nvPr/>
        </p:nvSpPr>
        <p:spPr>
          <a:xfrm>
            <a:off x="1445034" y="2047624"/>
            <a:ext cx="651086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Alla spelare ska vara registrerade och ha </a:t>
            </a:r>
            <a:r>
              <a:rPr lang="sv-SE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br>
              <a:rPr lang="sv-SE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sv-SE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 </a:t>
            </a:r>
            <a:r>
              <a:rPr lang="sv-SE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ett giltigt medlemskap i KIT</a:t>
            </a:r>
            <a:r>
              <a:rPr lang="sv-SE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br>
              <a:rPr lang="sv-SE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sv-SE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endParaRPr lang="sv-SE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Digital laguppställning, ska vara ifyllt </a:t>
            </a:r>
            <a:r>
              <a:rPr lang="sv-SE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br>
              <a:rPr lang="sv-SE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sv-SE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 </a:t>
            </a:r>
            <a:r>
              <a:rPr lang="sv-SE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innan match </a:t>
            </a:r>
            <a:r>
              <a:rPr lang="sv-SE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inkl</a:t>
            </a:r>
            <a:r>
              <a:rPr lang="sv-SE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tröjnummer</a:t>
            </a:r>
            <a:br>
              <a:rPr lang="sv-SE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sv-SE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endParaRPr lang="sv-SE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Se till att alla spelare vet reglerna</a:t>
            </a:r>
            <a:r>
              <a:rPr lang="sv-SE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br>
              <a:rPr lang="sv-SE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sv-SE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endParaRPr lang="sv-SE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Se till att samtliga i laget har numrerade </a:t>
            </a:r>
            <a:r>
              <a:rPr lang="sv-SE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br>
              <a:rPr lang="sv-SE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sv-SE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 </a:t>
            </a:r>
            <a:r>
              <a:rPr lang="sv-SE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tröjor/västar</a:t>
            </a:r>
            <a:r>
              <a:rPr lang="sv-SE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br>
              <a:rPr lang="sv-SE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sv-SE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endParaRPr lang="sv-SE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Kolla upp motståndarnas tröjfärg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r>
              <a:rPr lang="sv-SE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 </a:t>
            </a:r>
            <a:r>
              <a:rPr lang="sv-SE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(bortalagets ansvar att byta tröja)</a:t>
            </a:r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C0C4B42E-4827-4177-8DF2-4B6B99C4F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188" y="2047624"/>
            <a:ext cx="5264812" cy="35098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519272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56393FE-1449-4E28-B234-F18ED48F6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121" y="888989"/>
            <a:ext cx="9491133" cy="1385899"/>
          </a:xfrm>
        </p:spPr>
        <p:txBody>
          <a:bodyPr>
            <a:normAutofit fontScale="90000"/>
          </a:bodyPr>
          <a:lstStyle/>
          <a:p>
            <a:pPr rtl="0" fontAlgn="base"/>
            <a:r>
              <a:rPr lang="sv-SE" b="0" i="0" u="none" strike="noStrike" dirty="0">
                <a:solidFill>
                  <a:srgbClr val="000000"/>
                </a:solidFill>
                <a:effectLst/>
                <a:latin typeface="+mn-lt"/>
              </a:rPr>
              <a:t>Försäkring </a:t>
            </a:r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​</a:t>
            </a:r>
            <a:br>
              <a:rPr lang="en-US" b="0" i="0" dirty="0">
                <a:solidFill>
                  <a:srgbClr val="000000"/>
                </a:solidFill>
                <a:effectLst/>
                <a:latin typeface="+mn-lt"/>
              </a:rPr>
            </a:br>
            <a:br>
              <a:rPr lang="en-US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</a:br>
            <a:endParaRPr lang="en-SE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1ABA2B08-9C2B-4B4E-9149-160BE8E30FCD}"/>
              </a:ext>
            </a:extLst>
          </p:cNvPr>
          <p:cNvSpPr txBox="1"/>
          <p:nvPr/>
        </p:nvSpPr>
        <p:spPr>
          <a:xfrm>
            <a:off x="1449121" y="2263776"/>
            <a:ext cx="863727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sv-SE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Alla spelare (medlemmar) är försäkrade via Folksam</a:t>
            </a:r>
            <a:r>
              <a:rPr lang="sv-SE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 via sitt medlemskap</a:t>
            </a:r>
            <a:br>
              <a:rPr lang="sv-SE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sv-SE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endParaRPr lang="sv-SE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 rtl="0" fontAlgn="base"/>
            <a:r>
              <a:rPr lang="sv-SE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Skadeanmälningar görs på webben</a:t>
            </a:r>
            <a:r>
              <a:rPr lang="sv-SE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</a:p>
          <a:p>
            <a:pPr algn="l" rtl="0" fontAlgn="base"/>
            <a:endParaRPr lang="sv-SE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l" rtl="0" fontAlgn="base"/>
            <a:r>
              <a:rPr lang="sv-SE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Läs mer på </a:t>
            </a:r>
            <a:r>
              <a:rPr lang="sv-SE" b="0" i="1" u="none" strike="noStrike" dirty="0">
                <a:solidFill>
                  <a:srgbClr val="0DB14B"/>
                </a:solidFill>
                <a:effectLst/>
                <a:latin typeface="+mn-lt"/>
              </a:rPr>
              <a:t>www.korpen.se/korpennorrkoping</a:t>
            </a:r>
            <a:br>
              <a:rPr lang="sv-SE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sv-SE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</a:p>
          <a:p>
            <a:pPr algn="l" rtl="0" fontAlgn="base"/>
            <a:endParaRPr lang="sv-SE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952CCE6F-4714-43DF-BAE3-5F868E6C8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264" y="4295101"/>
            <a:ext cx="295681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59646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B00851B-4531-4B0A-8F38-AECAD5CA6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022" y="333206"/>
            <a:ext cx="10515600" cy="1325563"/>
          </a:xfrm>
        </p:spPr>
        <p:txBody>
          <a:bodyPr/>
          <a:lstStyle/>
          <a:p>
            <a:r>
              <a:rPr lang="sv-SE" b="0" i="0" dirty="0">
                <a:solidFill>
                  <a:srgbClr val="000000"/>
                </a:solidFill>
                <a:effectLst/>
                <a:latin typeface="+mn-lt"/>
              </a:rPr>
              <a:t>Tävlingsbestämmelser</a:t>
            </a:r>
            <a:endParaRPr lang="en-SE" dirty="0">
              <a:latin typeface="+mn-lt"/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EA2CD396-7057-489D-9B44-5F1578D5055A}"/>
              </a:ext>
            </a:extLst>
          </p:cNvPr>
          <p:cNvSpPr txBox="1"/>
          <p:nvPr/>
        </p:nvSpPr>
        <p:spPr>
          <a:xfrm>
            <a:off x="1465022" y="2138746"/>
            <a:ext cx="947589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sv-SE" b="0" i="0" u="none" strike="noStrike" dirty="0">
                <a:solidFill>
                  <a:srgbClr val="000000"/>
                </a:solidFill>
                <a:effectLst/>
              </a:rPr>
              <a:t>2*25 minuter</a:t>
            </a:r>
            <a:r>
              <a:rPr lang="sv-SE" b="0" i="0" dirty="0">
                <a:solidFill>
                  <a:srgbClr val="000000"/>
                </a:solidFill>
                <a:effectLst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sv-SE" b="0" i="0" u="none" strike="noStrike" dirty="0">
                <a:solidFill>
                  <a:srgbClr val="000000"/>
                </a:solidFill>
                <a:effectLst/>
              </a:rPr>
              <a:t>Tabellberäkning: Poäng, målskillnad, gjorda mål, inbördes möte</a:t>
            </a:r>
            <a:r>
              <a:rPr lang="sv-SE" b="0" i="0" dirty="0">
                <a:solidFill>
                  <a:srgbClr val="000000"/>
                </a:solidFill>
                <a:effectLst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sv-SE" b="0" i="0" u="none" strike="noStrike" dirty="0">
                <a:solidFill>
                  <a:srgbClr val="000000"/>
                </a:solidFill>
                <a:effectLst/>
              </a:rPr>
              <a:t>Alla spelare måste ha </a:t>
            </a:r>
            <a:r>
              <a:rPr lang="sv-SE" b="1" i="0" u="none" strike="noStrike" dirty="0">
                <a:solidFill>
                  <a:srgbClr val="000000"/>
                </a:solidFill>
                <a:effectLst/>
              </a:rPr>
              <a:t>tröjnummer</a:t>
            </a:r>
            <a:r>
              <a:rPr lang="sv-SE" b="1" i="0" dirty="0">
                <a:solidFill>
                  <a:srgbClr val="000000"/>
                </a:solidFill>
                <a:effectLst/>
              </a:rPr>
              <a:t>​</a:t>
            </a:r>
            <a:endParaRPr lang="sv-SE" b="0" i="0" dirty="0">
              <a:solidFill>
                <a:srgbClr val="000000"/>
              </a:solidFill>
              <a:effectLst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sv-SE" b="0" i="0" u="none" strike="noStrike" dirty="0">
                <a:solidFill>
                  <a:srgbClr val="000000"/>
                </a:solidFill>
                <a:effectLst/>
              </a:rPr>
              <a:t>Alla spelare måste bära </a:t>
            </a:r>
            <a:r>
              <a:rPr lang="sv-SE" b="1" i="0" u="none" strike="noStrike" dirty="0">
                <a:solidFill>
                  <a:srgbClr val="000000"/>
                </a:solidFill>
                <a:effectLst/>
              </a:rPr>
              <a:t>benskydd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sv-SE" b="0" i="0" u="none" strike="noStrike" dirty="0">
                <a:solidFill>
                  <a:srgbClr val="000000"/>
                </a:solidFill>
                <a:effectLst/>
              </a:rPr>
              <a:t>Digital laguppställning måste vara gjord i KIT </a:t>
            </a:r>
            <a:r>
              <a:rPr lang="sv-SE" b="1" i="0" u="none" strike="noStrike" dirty="0">
                <a:solidFill>
                  <a:srgbClr val="000000"/>
                </a:solidFill>
                <a:effectLst/>
              </a:rPr>
              <a:t>innan matchstart. </a:t>
            </a:r>
            <a:br>
              <a:rPr lang="sv-SE" b="0" i="0" u="none" strike="noStrike" dirty="0">
                <a:solidFill>
                  <a:srgbClr val="000000"/>
                </a:solidFill>
                <a:effectLst/>
              </a:rPr>
            </a:br>
            <a:r>
              <a:rPr lang="sv-SE" sz="1800" b="0" i="0" u="none" strike="noStrike" dirty="0">
                <a:solidFill>
                  <a:srgbClr val="000000"/>
                </a:solidFill>
                <a:effectLst/>
              </a:rPr>
              <a:t>(Om något krånglar maila laguppställningen till kansliet </a:t>
            </a:r>
            <a:r>
              <a:rPr lang="sv-SE" sz="1800" b="1" i="0" u="none" strike="noStrike" dirty="0">
                <a:solidFill>
                  <a:srgbClr val="000000"/>
                </a:solidFill>
                <a:effectLst/>
              </a:rPr>
              <a:t>innan match </a:t>
            </a:r>
            <a:r>
              <a:rPr lang="sv-SE" sz="1800" b="0" i="0" u="none" strike="noStrike" dirty="0">
                <a:solidFill>
                  <a:srgbClr val="000000"/>
                </a:solidFill>
                <a:effectLst/>
              </a:rPr>
              <a:t>samt meddela domaren)</a:t>
            </a:r>
            <a:r>
              <a:rPr lang="sv-SE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sv-SE" b="0" i="0" dirty="0">
                <a:solidFill>
                  <a:srgbClr val="000000"/>
                </a:solidFill>
                <a:effectLst/>
              </a:rPr>
              <a:t>​</a:t>
            </a:r>
            <a:endParaRPr lang="sv-SE" b="1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sv-SE" i="0" dirty="0">
                <a:solidFill>
                  <a:srgbClr val="000000"/>
                </a:solidFill>
                <a:effectLst/>
              </a:rPr>
              <a:t>Laguppställningen måste överensstämma med spelarna som deltar i matchen. </a:t>
            </a:r>
          </a:p>
          <a:p>
            <a:pPr algn="l" rtl="0" fontAlgn="base"/>
            <a:r>
              <a:rPr lang="sv-SE" dirty="0">
                <a:solidFill>
                  <a:srgbClr val="000000"/>
                </a:solidFill>
              </a:rPr>
              <a:t>	</a:t>
            </a:r>
            <a:r>
              <a:rPr lang="sv-SE" i="0" dirty="0">
                <a:solidFill>
                  <a:srgbClr val="000000"/>
                </a:solidFill>
                <a:effectLst/>
              </a:rPr>
              <a:t>- Visas upp för domaren innan match annars kan ej matchen startas</a:t>
            </a:r>
            <a:endParaRPr lang="sv-SE" dirty="0">
              <a:solidFill>
                <a:srgbClr val="000000"/>
              </a:solidFill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sv-SE" i="0" dirty="0">
                <a:solidFill>
                  <a:srgbClr val="000000"/>
                </a:solidFill>
                <a:effectLst/>
              </a:rPr>
              <a:t>Det går att lägga till spelare under hela säsongen</a:t>
            </a:r>
            <a:r>
              <a:rPr lang="sv-SE" b="1" i="0" dirty="0">
                <a:solidFill>
                  <a:srgbClr val="000000"/>
                </a:solidFill>
                <a:effectLst/>
              </a:rPr>
              <a:t>​ </a:t>
            </a:r>
            <a:endParaRPr lang="sv-SE" b="0" i="0" dirty="0">
              <a:solidFill>
                <a:srgbClr val="000000"/>
              </a:solidFill>
              <a:effectLst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sv-SE" b="0" i="0" u="none" strike="noStrike" dirty="0">
                <a:solidFill>
                  <a:srgbClr val="000000"/>
                </a:solidFill>
                <a:effectLst/>
              </a:rPr>
              <a:t>Resultat rapporteras av DOMAREN</a:t>
            </a:r>
            <a:r>
              <a:rPr lang="sv-SE" b="0" i="0" dirty="0">
                <a:solidFill>
                  <a:srgbClr val="000000"/>
                </a:solidFill>
                <a:effectLst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000000"/>
                </a:solidFill>
              </a:rPr>
              <a:t>Ofullständig laguppställning (om inte kontakt med kansliet tagits innan) = förlust med 3-0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sv-SE" b="0" i="0" u="none" strike="noStrike" dirty="0">
                <a:solidFill>
                  <a:srgbClr val="000000"/>
                </a:solidFill>
                <a:effectLst/>
              </a:rPr>
              <a:t>Protest lämnas senast 3 dagar efter spelad match</a:t>
            </a:r>
          </a:p>
        </p:txBody>
      </p:sp>
    </p:spTree>
    <p:extLst>
      <p:ext uri="{BB962C8B-B14F-4D97-AF65-F5344CB8AC3E}">
        <p14:creationId xmlns:p14="http://schemas.microsoft.com/office/powerpoint/2010/main" val="562968089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EE569C-E946-41E8-87EE-A81FD0A2A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8736" y="602977"/>
            <a:ext cx="10515600" cy="1325563"/>
          </a:xfrm>
        </p:spPr>
        <p:txBody>
          <a:bodyPr>
            <a:normAutofit fontScale="90000"/>
          </a:bodyPr>
          <a:lstStyle/>
          <a:p>
            <a:pPr rtl="0" fontAlgn="base"/>
            <a:r>
              <a:rPr lang="sv-SE" b="0" i="0" u="none" strike="noStrike" dirty="0">
                <a:solidFill>
                  <a:srgbClr val="000000"/>
                </a:solidFill>
                <a:effectLst/>
                <a:latin typeface="+mn-lt"/>
              </a:rPr>
              <a:t>Disciplinnämnd</a:t>
            </a:r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​</a:t>
            </a:r>
            <a:br>
              <a:rPr lang="en-US" b="0" i="0" dirty="0">
                <a:solidFill>
                  <a:srgbClr val="000000"/>
                </a:solidFill>
                <a:effectLst/>
                <a:latin typeface="+mn-lt"/>
              </a:rPr>
            </a:br>
            <a:r>
              <a:rPr lang="sv-SE" b="0" i="1" u="none" strike="noStrike" dirty="0">
                <a:solidFill>
                  <a:srgbClr val="0DB14B"/>
                </a:solidFill>
                <a:effectLst/>
                <a:latin typeface="+mn-lt"/>
              </a:rPr>
              <a:t>Om det skulle bli lite fel…</a:t>
            </a:r>
            <a:br>
              <a:rPr lang="en-US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</a:br>
            <a:endParaRPr lang="en-SE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B290B775-CBD8-416A-884C-357C4ED62566}"/>
              </a:ext>
            </a:extLst>
          </p:cNvPr>
          <p:cNvSpPr txBox="1"/>
          <p:nvPr/>
        </p:nvSpPr>
        <p:spPr>
          <a:xfrm>
            <a:off x="1530158" y="1826491"/>
            <a:ext cx="491066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sv-SE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Om en allvarlig incident skulle inträffa </a:t>
            </a:r>
          </a:p>
          <a:p>
            <a:pPr algn="l" rtl="0" fontAlgn="base"/>
            <a:endParaRPr lang="sv-SE" u="none" strike="noStrike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l" rtl="0" fontAlgn="base"/>
            <a:r>
              <a:rPr lang="sv-SE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Anmälan kan lämnas in av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Domaren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Utsatt spelare</a:t>
            </a:r>
          </a:p>
          <a:p>
            <a:pPr algn="l" rtl="0" fontAlgn="base"/>
            <a:endParaRPr lang="sv-SE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l" rtl="0" fontAlgn="base"/>
            <a:r>
              <a:rPr lang="sv-SE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Grova utvisningar anmäls alltid</a:t>
            </a:r>
            <a:r>
              <a:rPr lang="en-US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endParaRPr lang="en-US" b="1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SE" dirty="0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3992F7D5-FD54-4F56-BF04-14721956E589}"/>
              </a:ext>
            </a:extLst>
          </p:cNvPr>
          <p:cNvSpPr txBox="1"/>
          <p:nvPr/>
        </p:nvSpPr>
        <p:spPr>
          <a:xfrm>
            <a:off x="1530158" y="4046881"/>
            <a:ext cx="619336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Domaren lämnar händelsebeskrivning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</a:p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Berörda spelare får chansen att säga sitt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</a:p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Beslut från disciplinnämnden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</a:p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Möjlighet till överklagan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209749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CCE83E-1286-46CE-A36D-ED8046C8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1608" y="617663"/>
            <a:ext cx="10515600" cy="1325563"/>
          </a:xfrm>
        </p:spPr>
        <p:txBody>
          <a:bodyPr>
            <a:normAutofit fontScale="90000"/>
          </a:bodyPr>
          <a:lstStyle/>
          <a:p>
            <a:pPr rtl="0" fontAlgn="base"/>
            <a:r>
              <a:rPr lang="sv-SE" b="0" i="0" u="none" strike="noStrike" dirty="0">
                <a:solidFill>
                  <a:srgbClr val="000000"/>
                </a:solidFill>
                <a:effectLst/>
                <a:latin typeface="+mn-lt"/>
              </a:rPr>
              <a:t>W O-matcher, matchflyttar</a:t>
            </a:r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​</a:t>
            </a:r>
            <a:br>
              <a:rPr lang="en-US" b="0" i="0" dirty="0">
                <a:solidFill>
                  <a:srgbClr val="000000"/>
                </a:solidFill>
                <a:effectLst/>
                <a:latin typeface="+mn-lt"/>
              </a:rPr>
            </a:br>
            <a:r>
              <a:rPr lang="sv-SE" sz="4000" b="0" i="1" u="none" strike="noStrike" dirty="0">
                <a:solidFill>
                  <a:srgbClr val="0DB14B"/>
                </a:solidFill>
                <a:effectLst/>
                <a:latin typeface="+mn-lt"/>
              </a:rPr>
              <a:t>Hur gör du för att lämna WO samt flytta en match?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+mn-lt"/>
              </a:rPr>
              <a:t>​</a:t>
            </a:r>
            <a:br>
              <a:rPr lang="en-US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</a:br>
            <a:endParaRPr lang="en-SE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7EA4EEAD-A708-4389-A043-714664D1E157}"/>
              </a:ext>
            </a:extLst>
          </p:cNvPr>
          <p:cNvSpPr txBox="1"/>
          <p:nvPr/>
        </p:nvSpPr>
        <p:spPr>
          <a:xfrm>
            <a:off x="822960" y="1943226"/>
            <a:ext cx="1080820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endParaRPr lang="sv-SE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sv-SE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Första (400 kr), andra (500 kr) och tredje (800 kr) WO-matchen</a:t>
            </a:r>
            <a:br>
              <a:rPr lang="sv-SE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sv-SE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Samtliga WO-avgifter skall vara Korpen tillhanda innan nästa match</a:t>
            </a:r>
            <a:br>
              <a:rPr lang="sv-SE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sv-SE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endParaRPr lang="sv-SE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sv-SE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Viktigt att meddela motståndarlaget, domaren och Korpen Norrköpings kansli </a:t>
            </a:r>
            <a:br>
              <a:rPr lang="sv-SE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sv-SE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0702-17 22 88 alt norrkoping@korpen.se</a:t>
            </a:r>
            <a:br>
              <a:rPr lang="sv-SE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sv-SE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endParaRPr lang="sv-SE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sv-SE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Vi genomför matchflyttar mot en avgift på 250 kr</a:t>
            </a:r>
            <a:endParaRPr lang="sv-SE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sv-SE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98775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eb5b2d6e-028e-454d-b878-0c055adbeb2a}" enabled="0" method="" siteId="{eb5b2d6e-028e-454d-b878-0c055adbeb2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3364</TotalTime>
  <Words>779</Words>
  <Application>Microsoft Office PowerPoint</Application>
  <PresentationFormat>Bredbild</PresentationFormat>
  <Paragraphs>107</Paragraphs>
  <Slides>22</Slides>
  <Notes>0</Notes>
  <HiddenSlides>1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Segoe UI</vt:lpstr>
      <vt:lpstr>Verdana</vt:lpstr>
      <vt:lpstr>Office-tema</vt:lpstr>
      <vt:lpstr>Lagledarträff  2024</vt:lpstr>
      <vt:lpstr>Lagledare/lagkapten</vt:lpstr>
      <vt:lpstr>Säsongen 2024 Förutsättningar inför säsongen​ </vt:lpstr>
      <vt:lpstr>PowerPoint-presentation</vt:lpstr>
      <vt:lpstr>Inför matchen…​ Kom så förberedda som möjligt</vt:lpstr>
      <vt:lpstr>Försäkring ​  </vt:lpstr>
      <vt:lpstr>Tävlingsbestämmelser</vt:lpstr>
      <vt:lpstr>Disciplinnämnd​ Om det skulle bli lite fel… </vt:lpstr>
      <vt:lpstr>W O-matcher, matchflyttar​ Hur gör du för att lämna WO samt flytta en match?​ </vt:lpstr>
      <vt:lpstr>Vad gör vi om ett lag/domare inte dyker upp?​ </vt:lpstr>
      <vt:lpstr>Domare</vt:lpstr>
      <vt:lpstr>Administration</vt:lpstr>
      <vt:lpstr>Säsongen 2024 Värt att poängtera </vt:lpstr>
      <vt:lpstr>DISKUTERA</vt:lpstr>
      <vt:lpstr>Tilldela tröjnummer - lagsidan</vt:lpstr>
      <vt:lpstr>KIT</vt:lpstr>
      <vt:lpstr>PowerPoint-presentation</vt:lpstr>
      <vt:lpstr>PowerPoint-presentation</vt:lpstr>
      <vt:lpstr>PowerPoint-presentation</vt:lpstr>
      <vt:lpstr>PowerPoint-presentation</vt:lpstr>
      <vt:lpstr>Regler</vt:lpstr>
      <vt:lpstr>Övrigt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Lagledarträff  2022</dc:title>
  <dc:creator>Carina Alatalo</dc:creator>
  <cp:lastModifiedBy>Frida Jonsson (Korpen Östergötland)</cp:lastModifiedBy>
  <cp:revision>16</cp:revision>
  <dcterms:created xsi:type="dcterms:W3CDTF">2022-04-13T11:27:36Z</dcterms:created>
  <dcterms:modified xsi:type="dcterms:W3CDTF">2024-04-16T15:57:55Z</dcterms:modified>
</cp:coreProperties>
</file>